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7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63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270046"/>
            <a:ext cx="4919305" cy="3689509"/>
          </a:xfrm>
          <a:prstGeom prst="rect">
            <a:avLst/>
          </a:prstGeom>
        </p:spPr>
      </p:pic>
      <p:sp>
        <p:nvSpPr>
          <p:cNvPr id="4" name="Text 0"/>
          <p:cNvSpPr/>
          <p:nvPr/>
        </p:nvSpPr>
        <p:spPr>
          <a:xfrm>
            <a:off x="793790" y="939403"/>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Digi Rakshak: Real-Time AI-Based Email Threat Detection System</a:t>
            </a:r>
            <a:endParaRPr lang="en-US" sz="4450" dirty="0"/>
          </a:p>
        </p:txBody>
      </p:sp>
      <p:sp>
        <p:nvSpPr>
          <p:cNvPr id="5" name="Text 1"/>
          <p:cNvSpPr/>
          <p:nvPr/>
        </p:nvSpPr>
        <p:spPr>
          <a:xfrm>
            <a:off x="793790" y="340590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Digi Rakshak is a cutting-edge desktop application designed to provide real-time email threat detection using artificial intelligence. It automatically scans incoming emails for phishing, spam, and malicious content without requiring manual input from the user. Operating seamlessly in the background, Digi Rakshak presents actionable insights through an intuitive dashboard, empowering users to stay protected with minimal effort.</a:t>
            </a:r>
            <a:endParaRPr lang="en-US" sz="1750" dirty="0"/>
          </a:p>
        </p:txBody>
      </p:sp>
      <p:sp>
        <p:nvSpPr>
          <p:cNvPr id="6" name="Text 2"/>
          <p:cNvSpPr/>
          <p:nvPr/>
        </p:nvSpPr>
        <p:spPr>
          <a:xfrm>
            <a:off x="793790" y="620137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This presentation explores the project’s objective, team structure, development plan, and unique features targeting corporate and individual users.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5302" y="757238"/>
            <a:ext cx="7666196" cy="1979176"/>
          </a:xfrm>
          <a:prstGeom prst="rect">
            <a:avLst/>
          </a:prstGeom>
          <a:noFill/>
          <a:ln/>
        </p:spPr>
        <p:txBody>
          <a:bodyPr wrap="square" lIns="0" tIns="0" rIns="0" bIns="0" rtlCol="0" anchor="t"/>
          <a:lstStyle/>
          <a:p>
            <a:pPr marL="0" indent="0" algn="l">
              <a:lnSpc>
                <a:spcPts val="5150"/>
              </a:lnSpc>
              <a:buNone/>
            </a:pPr>
            <a:r>
              <a:rPr lang="en-US" sz="4150" b="1" dirty="0">
                <a:solidFill>
                  <a:srgbClr val="FFFFFF"/>
                </a:solidFill>
                <a:latin typeface="Inter Bold" pitchFamily="34" charset="0"/>
                <a:ea typeface="Inter Bold" pitchFamily="34" charset="-122"/>
                <a:cs typeface="Inter Bold" pitchFamily="34" charset="-120"/>
              </a:rPr>
              <a:t>Project Objective: Autonomous Email Threat Monitoring</a:t>
            </a:r>
            <a:endParaRPr lang="en-US" sz="4150" dirty="0"/>
          </a:p>
        </p:txBody>
      </p:sp>
      <p:sp>
        <p:nvSpPr>
          <p:cNvPr id="4" name="Shape 1"/>
          <p:cNvSpPr/>
          <p:nvPr/>
        </p:nvSpPr>
        <p:spPr>
          <a:xfrm>
            <a:off x="6225302" y="3053120"/>
            <a:ext cx="475059" cy="475059"/>
          </a:xfrm>
          <a:prstGeom prst="roundRect">
            <a:avLst>
              <a:gd name="adj" fmla="val 18667"/>
            </a:avLst>
          </a:prstGeom>
          <a:solidFill>
            <a:srgbClr val="110080"/>
          </a:solidFill>
          <a:ln w="7620">
            <a:solidFill>
              <a:srgbClr val="2A1999"/>
            </a:solidFill>
            <a:prstDash val="solid"/>
          </a:ln>
        </p:spPr>
      </p:sp>
      <p:sp>
        <p:nvSpPr>
          <p:cNvPr id="5" name="Text 2"/>
          <p:cNvSpPr/>
          <p:nvPr/>
        </p:nvSpPr>
        <p:spPr>
          <a:xfrm>
            <a:off x="6911459" y="3125629"/>
            <a:ext cx="2639258" cy="329922"/>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Real-Time Detection</a:t>
            </a:r>
            <a:endParaRPr lang="en-US" sz="2050" dirty="0"/>
          </a:p>
        </p:txBody>
      </p:sp>
      <p:sp>
        <p:nvSpPr>
          <p:cNvPr id="6" name="Text 3"/>
          <p:cNvSpPr/>
          <p:nvPr/>
        </p:nvSpPr>
        <p:spPr>
          <a:xfrm>
            <a:off x="6911459" y="3582233"/>
            <a:ext cx="3015020" cy="135064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Automatically monitor all incoming emails and identify threats without user intervention.</a:t>
            </a:r>
            <a:endParaRPr lang="en-US" sz="1650" dirty="0"/>
          </a:p>
        </p:txBody>
      </p:sp>
      <p:sp>
        <p:nvSpPr>
          <p:cNvPr id="7" name="Shape 4"/>
          <p:cNvSpPr/>
          <p:nvPr/>
        </p:nvSpPr>
        <p:spPr>
          <a:xfrm>
            <a:off x="10190321" y="3053120"/>
            <a:ext cx="475059" cy="475059"/>
          </a:xfrm>
          <a:prstGeom prst="roundRect">
            <a:avLst>
              <a:gd name="adj" fmla="val 18667"/>
            </a:avLst>
          </a:prstGeom>
          <a:solidFill>
            <a:srgbClr val="110080"/>
          </a:solidFill>
          <a:ln w="7620">
            <a:solidFill>
              <a:srgbClr val="2A1999"/>
            </a:solidFill>
            <a:prstDash val="solid"/>
          </a:ln>
        </p:spPr>
      </p:sp>
      <p:sp>
        <p:nvSpPr>
          <p:cNvPr id="8" name="Text 5"/>
          <p:cNvSpPr/>
          <p:nvPr/>
        </p:nvSpPr>
        <p:spPr>
          <a:xfrm>
            <a:off x="10876478" y="3125629"/>
            <a:ext cx="2807137" cy="329922"/>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AI-Driven Intelligence</a:t>
            </a:r>
            <a:endParaRPr lang="en-US" sz="2050" dirty="0"/>
          </a:p>
        </p:txBody>
      </p:sp>
      <p:sp>
        <p:nvSpPr>
          <p:cNvPr id="9" name="Text 6"/>
          <p:cNvSpPr/>
          <p:nvPr/>
        </p:nvSpPr>
        <p:spPr>
          <a:xfrm>
            <a:off x="10876478" y="3582233"/>
            <a:ext cx="3015020" cy="135064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Leverages advanced machine learning models to detect phishing and spam based on content and metadata.</a:t>
            </a:r>
            <a:endParaRPr lang="en-US" sz="1650" dirty="0"/>
          </a:p>
        </p:txBody>
      </p:sp>
      <p:sp>
        <p:nvSpPr>
          <p:cNvPr id="10" name="Shape 7"/>
          <p:cNvSpPr/>
          <p:nvPr/>
        </p:nvSpPr>
        <p:spPr>
          <a:xfrm>
            <a:off x="6225302" y="5355074"/>
            <a:ext cx="475059" cy="475059"/>
          </a:xfrm>
          <a:prstGeom prst="roundRect">
            <a:avLst>
              <a:gd name="adj" fmla="val 18667"/>
            </a:avLst>
          </a:prstGeom>
          <a:solidFill>
            <a:srgbClr val="110080"/>
          </a:solidFill>
          <a:ln w="7620">
            <a:solidFill>
              <a:srgbClr val="2A1999"/>
            </a:solidFill>
            <a:prstDash val="solid"/>
          </a:ln>
        </p:spPr>
      </p:sp>
      <p:sp>
        <p:nvSpPr>
          <p:cNvPr id="11" name="Text 8"/>
          <p:cNvSpPr/>
          <p:nvPr/>
        </p:nvSpPr>
        <p:spPr>
          <a:xfrm>
            <a:off x="6911459" y="5427583"/>
            <a:ext cx="3239333" cy="329922"/>
          </a:xfrm>
          <a:prstGeom prst="rect">
            <a:avLst/>
          </a:prstGeom>
          <a:noFill/>
          <a:ln/>
        </p:spPr>
        <p:txBody>
          <a:bodyPr wrap="none" lIns="0" tIns="0" rIns="0" bIns="0" rtlCol="0" anchor="t"/>
          <a:lstStyle/>
          <a:p>
            <a:pPr marL="0" indent="0" algn="l">
              <a:lnSpc>
                <a:spcPts val="2550"/>
              </a:lnSpc>
              <a:buNone/>
            </a:pPr>
            <a:r>
              <a:rPr lang="en-US" sz="2050" b="1" dirty="0">
                <a:solidFill>
                  <a:srgbClr val="E5E0DF"/>
                </a:solidFill>
                <a:latin typeface="Inter Bold" pitchFamily="34" charset="0"/>
                <a:ea typeface="Inter Bold" pitchFamily="34" charset="-122"/>
                <a:cs typeface="Inter Bold" pitchFamily="34" charset="-120"/>
              </a:rPr>
              <a:t>User-Friendly Dashboard</a:t>
            </a:r>
            <a:endParaRPr lang="en-US" sz="2050" dirty="0"/>
          </a:p>
        </p:txBody>
      </p:sp>
      <p:sp>
        <p:nvSpPr>
          <p:cNvPr id="12" name="Text 9"/>
          <p:cNvSpPr/>
          <p:nvPr/>
        </p:nvSpPr>
        <p:spPr>
          <a:xfrm>
            <a:off x="6911459" y="5884188"/>
            <a:ext cx="6980039" cy="675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Displays results in a clear, actionable interface with threat scores and alerts for quick response.</a:t>
            </a:r>
            <a:endParaRPr lang="en-US" sz="1650" dirty="0"/>
          </a:p>
        </p:txBody>
      </p:sp>
      <p:sp>
        <p:nvSpPr>
          <p:cNvPr id="13" name="Text 10"/>
          <p:cNvSpPr/>
          <p:nvPr/>
        </p:nvSpPr>
        <p:spPr>
          <a:xfrm>
            <a:off x="6225302" y="6797040"/>
            <a:ext cx="7666196" cy="67532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Inter" pitchFamily="34" charset="0"/>
                <a:ea typeface="Inter" pitchFamily="34" charset="-122"/>
                <a:cs typeface="Inter" pitchFamily="34" charset="-120"/>
              </a:rPr>
              <a:t>The goal is a seamless and secure mechanism that operates behind the scenes, ensuring continuous protection.</a:t>
            </a:r>
            <a:endParaRPr lang="en-US" sz="1650" dirty="0"/>
          </a:p>
        </p:txBody>
      </p:sp>
      <p:sp>
        <p:nvSpPr>
          <p:cNvPr id="14" name="Rectangle 13">
            <a:extLst>
              <a:ext uri="{FF2B5EF4-FFF2-40B4-BE49-F238E27FC236}">
                <a16:creationId xmlns:a16="http://schemas.microsoft.com/office/drawing/2014/main" id="{A1C16D34-A0C5-5354-49C1-0E28BCB39BB8}"/>
              </a:ext>
            </a:extLst>
          </p:cNvPr>
          <p:cNvSpPr/>
          <p:nvPr/>
        </p:nvSpPr>
        <p:spPr>
          <a:xfrm>
            <a:off x="12801600" y="7709893"/>
            <a:ext cx="1828800" cy="4918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5069" y="784503"/>
            <a:ext cx="7586663" cy="2085975"/>
          </a:xfrm>
          <a:prstGeom prst="rect">
            <a:avLst/>
          </a:prstGeom>
          <a:noFill/>
          <a:ln/>
        </p:spPr>
        <p:txBody>
          <a:bodyPr wrap="square" lIns="0" tIns="0" rIns="0" bIns="0" rtlCol="0" anchor="t"/>
          <a:lstStyle/>
          <a:p>
            <a:pPr marL="0" indent="0" algn="l">
              <a:lnSpc>
                <a:spcPts val="5450"/>
              </a:lnSpc>
              <a:buNone/>
            </a:pPr>
            <a:r>
              <a:rPr lang="en-US" sz="4350" b="1" dirty="0">
                <a:solidFill>
                  <a:srgbClr val="FFFFFF"/>
                </a:solidFill>
                <a:latin typeface="Inter Bold" pitchFamily="34" charset="0"/>
                <a:ea typeface="Inter Bold" pitchFamily="34" charset="-122"/>
                <a:cs typeface="Inter Bold" pitchFamily="34" charset="-120"/>
              </a:rPr>
              <a:t>Target Users: Broad Spectrum of Professionals and Individuals</a:t>
            </a:r>
            <a:endParaRPr lang="en-US" sz="4350" dirty="0"/>
          </a:p>
        </p:txBody>
      </p:sp>
      <p:sp>
        <p:nvSpPr>
          <p:cNvPr id="4" name="Shape 1"/>
          <p:cNvSpPr/>
          <p:nvPr/>
        </p:nvSpPr>
        <p:spPr>
          <a:xfrm>
            <a:off x="6265069" y="3204210"/>
            <a:ext cx="3682127" cy="2365177"/>
          </a:xfrm>
          <a:prstGeom prst="roundRect">
            <a:avLst>
              <a:gd name="adj" fmla="val 3951"/>
            </a:avLst>
          </a:prstGeom>
          <a:solidFill>
            <a:srgbClr val="110080"/>
          </a:solidFill>
          <a:ln w="7620">
            <a:solidFill>
              <a:srgbClr val="2A1999"/>
            </a:solidFill>
            <a:prstDash val="solid"/>
          </a:ln>
        </p:spPr>
      </p:sp>
      <p:sp>
        <p:nvSpPr>
          <p:cNvPr id="5" name="Text 2"/>
          <p:cNvSpPr/>
          <p:nvPr/>
        </p:nvSpPr>
        <p:spPr>
          <a:xfrm>
            <a:off x="6495098" y="3434239"/>
            <a:ext cx="2926556" cy="347663"/>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Inter Bold" pitchFamily="34" charset="0"/>
                <a:ea typeface="Inter Bold" pitchFamily="34" charset="-122"/>
                <a:cs typeface="Inter Bold" pitchFamily="34" charset="-120"/>
              </a:rPr>
              <a:t>Corporate Employees</a:t>
            </a:r>
            <a:endParaRPr lang="en-US" sz="2150" dirty="0"/>
          </a:p>
        </p:txBody>
      </p:sp>
      <p:sp>
        <p:nvSpPr>
          <p:cNvPr id="6" name="Text 3"/>
          <p:cNvSpPr/>
          <p:nvPr/>
        </p:nvSpPr>
        <p:spPr>
          <a:xfrm>
            <a:off x="6495098" y="3915370"/>
            <a:ext cx="3222069" cy="1067991"/>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Inter" pitchFamily="34" charset="0"/>
                <a:ea typeface="Inter" pitchFamily="34" charset="-122"/>
                <a:cs typeface="Inter" pitchFamily="34" charset="-120"/>
              </a:rPr>
              <a:t>Protect sensitive company data from sophisticated phishing attacks.</a:t>
            </a:r>
            <a:endParaRPr lang="en-US" sz="1750" dirty="0"/>
          </a:p>
        </p:txBody>
      </p:sp>
      <p:sp>
        <p:nvSpPr>
          <p:cNvPr id="7" name="Shape 4"/>
          <p:cNvSpPr/>
          <p:nvPr/>
        </p:nvSpPr>
        <p:spPr>
          <a:xfrm>
            <a:off x="10169604" y="3204210"/>
            <a:ext cx="3682127" cy="2365177"/>
          </a:xfrm>
          <a:prstGeom prst="roundRect">
            <a:avLst>
              <a:gd name="adj" fmla="val 3951"/>
            </a:avLst>
          </a:prstGeom>
          <a:solidFill>
            <a:srgbClr val="110080"/>
          </a:solidFill>
          <a:ln w="7620">
            <a:solidFill>
              <a:srgbClr val="2A1999"/>
            </a:solidFill>
            <a:prstDash val="solid"/>
          </a:ln>
        </p:spPr>
      </p:sp>
      <p:sp>
        <p:nvSpPr>
          <p:cNvPr id="8" name="Text 5"/>
          <p:cNvSpPr/>
          <p:nvPr/>
        </p:nvSpPr>
        <p:spPr>
          <a:xfrm>
            <a:off x="10399633" y="3434239"/>
            <a:ext cx="3148132" cy="347663"/>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Inter Bold" pitchFamily="34" charset="0"/>
                <a:ea typeface="Inter Bold" pitchFamily="34" charset="-122"/>
                <a:cs typeface="Inter Bold" pitchFamily="34" charset="-120"/>
              </a:rPr>
              <a:t>Students &amp; Freelancers</a:t>
            </a:r>
            <a:endParaRPr lang="en-US" sz="2150" dirty="0"/>
          </a:p>
        </p:txBody>
      </p:sp>
      <p:sp>
        <p:nvSpPr>
          <p:cNvPr id="9" name="Text 6"/>
          <p:cNvSpPr/>
          <p:nvPr/>
        </p:nvSpPr>
        <p:spPr>
          <a:xfrm>
            <a:off x="10399633" y="3915370"/>
            <a:ext cx="3222069" cy="1423988"/>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Inter" pitchFamily="34" charset="0"/>
                <a:ea typeface="Inter" pitchFamily="34" charset="-122"/>
                <a:cs typeface="Inter" pitchFamily="34" charset="-120"/>
              </a:rPr>
              <a:t>Secure personal communication and freelance projects from spam and scams.</a:t>
            </a:r>
            <a:endParaRPr lang="en-US" sz="1750" dirty="0"/>
          </a:p>
        </p:txBody>
      </p:sp>
      <p:sp>
        <p:nvSpPr>
          <p:cNvPr id="10" name="Shape 7"/>
          <p:cNvSpPr/>
          <p:nvPr/>
        </p:nvSpPr>
        <p:spPr>
          <a:xfrm>
            <a:off x="6265069" y="5791795"/>
            <a:ext cx="7586663" cy="1653183"/>
          </a:xfrm>
          <a:prstGeom prst="roundRect">
            <a:avLst>
              <a:gd name="adj" fmla="val 5653"/>
            </a:avLst>
          </a:prstGeom>
          <a:solidFill>
            <a:srgbClr val="110080"/>
          </a:solidFill>
          <a:ln w="7620">
            <a:solidFill>
              <a:srgbClr val="2A1999"/>
            </a:solidFill>
            <a:prstDash val="solid"/>
          </a:ln>
        </p:spPr>
      </p:sp>
      <p:sp>
        <p:nvSpPr>
          <p:cNvPr id="11" name="Text 8"/>
          <p:cNvSpPr/>
          <p:nvPr/>
        </p:nvSpPr>
        <p:spPr>
          <a:xfrm>
            <a:off x="6495098" y="6021824"/>
            <a:ext cx="3037046" cy="347663"/>
          </a:xfrm>
          <a:prstGeom prst="rect">
            <a:avLst/>
          </a:prstGeom>
          <a:noFill/>
          <a:ln/>
        </p:spPr>
        <p:txBody>
          <a:bodyPr wrap="none" lIns="0" tIns="0" rIns="0" bIns="0" rtlCol="0" anchor="t"/>
          <a:lstStyle/>
          <a:p>
            <a:pPr marL="0" indent="0" algn="l">
              <a:lnSpc>
                <a:spcPts val="2700"/>
              </a:lnSpc>
              <a:buNone/>
            </a:pPr>
            <a:r>
              <a:rPr lang="en-US" sz="2150" b="1" dirty="0">
                <a:solidFill>
                  <a:srgbClr val="E5E0DF"/>
                </a:solidFill>
                <a:latin typeface="Inter Bold" pitchFamily="34" charset="0"/>
                <a:ea typeface="Inter Bold" pitchFamily="34" charset="-122"/>
                <a:cs typeface="Inter Bold" pitchFamily="34" charset="-120"/>
              </a:rPr>
              <a:t>Government &amp; Military</a:t>
            </a:r>
            <a:endParaRPr lang="en-US" sz="2150" dirty="0"/>
          </a:p>
        </p:txBody>
      </p:sp>
      <p:sp>
        <p:nvSpPr>
          <p:cNvPr id="12" name="Text 9"/>
          <p:cNvSpPr/>
          <p:nvPr/>
        </p:nvSpPr>
        <p:spPr>
          <a:xfrm>
            <a:off x="6495098" y="6502956"/>
            <a:ext cx="7126605" cy="711994"/>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Inter" pitchFamily="34" charset="0"/>
                <a:ea typeface="Inter" pitchFamily="34" charset="-122"/>
                <a:cs typeface="Inter" pitchFamily="34" charset="-120"/>
              </a:rPr>
              <a:t>Safeguard critical infrastructure and classified information against advanced threats.</a:t>
            </a:r>
            <a:endParaRPr lang="en-US" sz="1750" dirty="0"/>
          </a:p>
        </p:txBody>
      </p:sp>
      <p:sp>
        <p:nvSpPr>
          <p:cNvPr id="13" name="Rectangle 12">
            <a:extLst>
              <a:ext uri="{FF2B5EF4-FFF2-40B4-BE49-F238E27FC236}">
                <a16:creationId xmlns:a16="http://schemas.microsoft.com/office/drawing/2014/main" id="{38E79F0C-098A-BE7B-F797-2835678263B7}"/>
              </a:ext>
            </a:extLst>
          </p:cNvPr>
          <p:cNvSpPr/>
          <p:nvPr/>
        </p:nvSpPr>
        <p:spPr>
          <a:xfrm>
            <a:off x="12886267" y="7806267"/>
            <a:ext cx="1608666" cy="34987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4485" y="809030"/>
            <a:ext cx="7514749" cy="572453"/>
          </a:xfrm>
          <a:prstGeom prst="rect">
            <a:avLst/>
          </a:prstGeom>
          <a:noFill/>
          <a:ln/>
        </p:spPr>
        <p:txBody>
          <a:bodyPr wrap="none" lIns="0" tIns="0" rIns="0" bIns="0" rtlCol="0" anchor="t"/>
          <a:lstStyle/>
          <a:p>
            <a:pPr marL="0" indent="0" algn="l">
              <a:lnSpc>
                <a:spcPts val="4500"/>
              </a:lnSpc>
              <a:buNone/>
            </a:pPr>
            <a:r>
              <a:rPr lang="en-US" sz="3600" b="1" dirty="0">
                <a:solidFill>
                  <a:srgbClr val="FFFFFF"/>
                </a:solidFill>
                <a:latin typeface="Inter Bold" pitchFamily="34" charset="0"/>
                <a:ea typeface="Inter Bold" pitchFamily="34" charset="-122"/>
                <a:cs typeface="Inter Bold" pitchFamily="34" charset="-120"/>
              </a:rPr>
              <a:t>Team Structure &amp; Responsibilities</a:t>
            </a:r>
            <a:endParaRPr lang="en-US" sz="3600" dirty="0"/>
          </a:p>
        </p:txBody>
      </p:sp>
      <p:sp>
        <p:nvSpPr>
          <p:cNvPr id="4" name="Shape 1"/>
          <p:cNvSpPr/>
          <p:nvPr/>
        </p:nvSpPr>
        <p:spPr>
          <a:xfrm>
            <a:off x="6127552" y="1656159"/>
            <a:ext cx="7861697" cy="5764292"/>
          </a:xfrm>
          <a:prstGeom prst="roundRect">
            <a:avLst>
              <a:gd name="adj" fmla="val 1335"/>
            </a:avLst>
          </a:prstGeom>
          <a:noFill/>
          <a:ln w="7620">
            <a:solidFill>
              <a:srgbClr val="FFFFFF">
                <a:alpha val="24000"/>
              </a:srgbClr>
            </a:solidFill>
            <a:prstDash val="solid"/>
          </a:ln>
        </p:spPr>
      </p:sp>
      <p:sp>
        <p:nvSpPr>
          <p:cNvPr id="5" name="Shape 2"/>
          <p:cNvSpPr/>
          <p:nvPr/>
        </p:nvSpPr>
        <p:spPr>
          <a:xfrm>
            <a:off x="6135172" y="1663779"/>
            <a:ext cx="7845623" cy="528161"/>
          </a:xfrm>
          <a:prstGeom prst="rect">
            <a:avLst/>
          </a:prstGeom>
          <a:solidFill>
            <a:srgbClr val="FFFFFF">
              <a:alpha val="4000"/>
            </a:srgbClr>
          </a:solidFill>
          <a:ln/>
        </p:spPr>
      </p:sp>
      <p:sp>
        <p:nvSpPr>
          <p:cNvPr id="6" name="Text 3"/>
          <p:cNvSpPr/>
          <p:nvPr/>
        </p:nvSpPr>
        <p:spPr>
          <a:xfrm>
            <a:off x="6319361" y="1781294"/>
            <a:ext cx="2244804" cy="293132"/>
          </a:xfrm>
          <a:prstGeom prst="rect">
            <a:avLst/>
          </a:prstGeom>
          <a:noFill/>
          <a:ln/>
        </p:spPr>
        <p:txBody>
          <a:bodyPr wrap="none" lIns="0" tIns="0" rIns="0" bIns="0" rtlCol="0" anchor="t"/>
          <a:lstStyle/>
          <a:p>
            <a:pPr marL="0" indent="0" algn="l">
              <a:lnSpc>
                <a:spcPts val="2300"/>
              </a:lnSpc>
              <a:buNone/>
            </a:pPr>
            <a:r>
              <a:rPr lang="en-US" sz="1400" b="1" dirty="0">
                <a:solidFill>
                  <a:srgbClr val="E5E0DF"/>
                </a:solidFill>
                <a:latin typeface="Inter" pitchFamily="34" charset="0"/>
                <a:ea typeface="Inter" pitchFamily="34" charset="-122"/>
                <a:cs typeface="Inter" pitchFamily="34" charset="-120"/>
              </a:rPr>
              <a:t>Role</a:t>
            </a:r>
            <a:endParaRPr lang="en-US" sz="1400" dirty="0"/>
          </a:p>
        </p:txBody>
      </p:sp>
      <p:sp>
        <p:nvSpPr>
          <p:cNvPr id="7" name="Text 4"/>
          <p:cNvSpPr/>
          <p:nvPr/>
        </p:nvSpPr>
        <p:spPr>
          <a:xfrm>
            <a:off x="8938022" y="1781294"/>
            <a:ext cx="2240994" cy="293132"/>
          </a:xfrm>
          <a:prstGeom prst="rect">
            <a:avLst/>
          </a:prstGeom>
          <a:noFill/>
          <a:ln/>
        </p:spPr>
        <p:txBody>
          <a:bodyPr wrap="none" lIns="0" tIns="0" rIns="0" bIns="0" rtlCol="0" anchor="t"/>
          <a:lstStyle/>
          <a:p>
            <a:pPr marL="0" indent="0" algn="l">
              <a:lnSpc>
                <a:spcPts val="2300"/>
              </a:lnSpc>
              <a:buNone/>
            </a:pPr>
            <a:r>
              <a:rPr lang="en-US" sz="1400" b="1" dirty="0">
                <a:solidFill>
                  <a:srgbClr val="E5E0DF"/>
                </a:solidFill>
                <a:latin typeface="Inter" pitchFamily="34" charset="0"/>
                <a:ea typeface="Inter" pitchFamily="34" charset="-122"/>
                <a:cs typeface="Inter" pitchFamily="34" charset="-120"/>
              </a:rPr>
              <a:t>Focus Area</a:t>
            </a:r>
            <a:endParaRPr lang="en-US" sz="1400" dirty="0"/>
          </a:p>
        </p:txBody>
      </p:sp>
      <p:sp>
        <p:nvSpPr>
          <p:cNvPr id="8" name="Text 5"/>
          <p:cNvSpPr/>
          <p:nvPr/>
        </p:nvSpPr>
        <p:spPr>
          <a:xfrm>
            <a:off x="11552873" y="1781294"/>
            <a:ext cx="2244804" cy="293132"/>
          </a:xfrm>
          <a:prstGeom prst="rect">
            <a:avLst/>
          </a:prstGeom>
          <a:noFill/>
          <a:ln/>
        </p:spPr>
        <p:txBody>
          <a:bodyPr wrap="none" lIns="0" tIns="0" rIns="0" bIns="0" rtlCol="0" anchor="t"/>
          <a:lstStyle/>
          <a:p>
            <a:pPr marL="0" indent="0" algn="l">
              <a:lnSpc>
                <a:spcPts val="2300"/>
              </a:lnSpc>
              <a:buNone/>
            </a:pPr>
            <a:r>
              <a:rPr lang="en-US" sz="1400" b="1" dirty="0">
                <a:solidFill>
                  <a:srgbClr val="E5E0DF"/>
                </a:solidFill>
                <a:latin typeface="Inter" pitchFamily="34" charset="0"/>
                <a:ea typeface="Inter" pitchFamily="34" charset="-122"/>
                <a:cs typeface="Inter" pitchFamily="34" charset="-120"/>
              </a:rPr>
              <a:t>Tech Stack</a:t>
            </a:r>
            <a:endParaRPr lang="en-US" sz="1400" dirty="0"/>
          </a:p>
        </p:txBody>
      </p:sp>
      <p:sp>
        <p:nvSpPr>
          <p:cNvPr id="9" name="Shape 6"/>
          <p:cNvSpPr/>
          <p:nvPr/>
        </p:nvSpPr>
        <p:spPr>
          <a:xfrm>
            <a:off x="6135172" y="2191941"/>
            <a:ext cx="7845623" cy="1114425"/>
          </a:xfrm>
          <a:prstGeom prst="rect">
            <a:avLst/>
          </a:prstGeom>
          <a:solidFill>
            <a:srgbClr val="000000">
              <a:alpha val="4000"/>
            </a:srgbClr>
          </a:solidFill>
          <a:ln/>
        </p:spPr>
      </p:sp>
      <p:sp>
        <p:nvSpPr>
          <p:cNvPr id="10" name="Text 7"/>
          <p:cNvSpPr/>
          <p:nvPr/>
        </p:nvSpPr>
        <p:spPr>
          <a:xfrm>
            <a:off x="6319361" y="2309455"/>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Project Manager</a:t>
            </a:r>
            <a:endParaRPr lang="en-US" sz="1400" dirty="0"/>
          </a:p>
        </p:txBody>
      </p:sp>
      <p:sp>
        <p:nvSpPr>
          <p:cNvPr id="11" name="Text 8"/>
          <p:cNvSpPr/>
          <p:nvPr/>
        </p:nvSpPr>
        <p:spPr>
          <a:xfrm>
            <a:off x="8938022" y="2309455"/>
            <a:ext cx="2240994" cy="879396"/>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Goal definition, task assignment, progress tracking</a:t>
            </a:r>
            <a:endParaRPr lang="en-US" sz="1400" dirty="0"/>
          </a:p>
        </p:txBody>
      </p:sp>
      <p:sp>
        <p:nvSpPr>
          <p:cNvPr id="12" name="Text 9"/>
          <p:cNvSpPr/>
          <p:nvPr/>
        </p:nvSpPr>
        <p:spPr>
          <a:xfrm>
            <a:off x="11552873" y="2309455"/>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Notion, Trello</a:t>
            </a:r>
            <a:endParaRPr lang="en-US" sz="1400" dirty="0"/>
          </a:p>
        </p:txBody>
      </p:sp>
      <p:sp>
        <p:nvSpPr>
          <p:cNvPr id="13" name="Shape 10"/>
          <p:cNvSpPr/>
          <p:nvPr/>
        </p:nvSpPr>
        <p:spPr>
          <a:xfrm>
            <a:off x="6135172" y="3306366"/>
            <a:ext cx="7845623" cy="821293"/>
          </a:xfrm>
          <a:prstGeom prst="rect">
            <a:avLst/>
          </a:prstGeom>
          <a:solidFill>
            <a:srgbClr val="FFFFFF">
              <a:alpha val="4000"/>
            </a:srgbClr>
          </a:solidFill>
          <a:ln/>
        </p:spPr>
      </p:sp>
      <p:sp>
        <p:nvSpPr>
          <p:cNvPr id="14" name="Text 11"/>
          <p:cNvSpPr/>
          <p:nvPr/>
        </p:nvSpPr>
        <p:spPr>
          <a:xfrm>
            <a:off x="6319361" y="3423880"/>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Backend Developer</a:t>
            </a:r>
            <a:endParaRPr lang="en-US" sz="1400" dirty="0"/>
          </a:p>
        </p:txBody>
      </p:sp>
      <p:sp>
        <p:nvSpPr>
          <p:cNvPr id="15" name="Text 12"/>
          <p:cNvSpPr/>
          <p:nvPr/>
        </p:nvSpPr>
        <p:spPr>
          <a:xfrm>
            <a:off x="8938022" y="3423880"/>
            <a:ext cx="224099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Email fetching, ML pipeline, notifications</a:t>
            </a:r>
            <a:endParaRPr lang="en-US" sz="1400" dirty="0"/>
          </a:p>
        </p:txBody>
      </p:sp>
      <p:sp>
        <p:nvSpPr>
          <p:cNvPr id="16" name="Text 13"/>
          <p:cNvSpPr/>
          <p:nvPr/>
        </p:nvSpPr>
        <p:spPr>
          <a:xfrm>
            <a:off x="11552873" y="3423880"/>
            <a:ext cx="224480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Python, IMAP, SMTP, Scikit-learn</a:t>
            </a:r>
            <a:endParaRPr lang="en-US" sz="1400" dirty="0"/>
          </a:p>
        </p:txBody>
      </p:sp>
      <p:sp>
        <p:nvSpPr>
          <p:cNvPr id="17" name="Shape 14"/>
          <p:cNvSpPr/>
          <p:nvPr/>
        </p:nvSpPr>
        <p:spPr>
          <a:xfrm>
            <a:off x="6135172" y="4127659"/>
            <a:ext cx="7845623" cy="821293"/>
          </a:xfrm>
          <a:prstGeom prst="rect">
            <a:avLst/>
          </a:prstGeom>
          <a:solidFill>
            <a:srgbClr val="000000">
              <a:alpha val="4000"/>
            </a:srgbClr>
          </a:solidFill>
          <a:ln/>
        </p:spPr>
      </p:sp>
      <p:sp>
        <p:nvSpPr>
          <p:cNvPr id="18" name="Text 15"/>
          <p:cNvSpPr/>
          <p:nvPr/>
        </p:nvSpPr>
        <p:spPr>
          <a:xfrm>
            <a:off x="6319361" y="4245173"/>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ML Engineer</a:t>
            </a:r>
            <a:endParaRPr lang="en-US" sz="1400" dirty="0"/>
          </a:p>
        </p:txBody>
      </p:sp>
      <p:sp>
        <p:nvSpPr>
          <p:cNvPr id="19" name="Text 16"/>
          <p:cNvSpPr/>
          <p:nvPr/>
        </p:nvSpPr>
        <p:spPr>
          <a:xfrm>
            <a:off x="8938022" y="4245173"/>
            <a:ext cx="224099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Train and test phishing detection models</a:t>
            </a:r>
            <a:endParaRPr lang="en-US" sz="1400" dirty="0"/>
          </a:p>
        </p:txBody>
      </p:sp>
      <p:sp>
        <p:nvSpPr>
          <p:cNvPr id="20" name="Text 17"/>
          <p:cNvSpPr/>
          <p:nvPr/>
        </p:nvSpPr>
        <p:spPr>
          <a:xfrm>
            <a:off x="11552873" y="4245173"/>
            <a:ext cx="224480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Python, Transformers, Pandas, NLTK</a:t>
            </a:r>
            <a:endParaRPr lang="en-US" sz="1400" dirty="0"/>
          </a:p>
        </p:txBody>
      </p:sp>
      <p:sp>
        <p:nvSpPr>
          <p:cNvPr id="21" name="Shape 18"/>
          <p:cNvSpPr/>
          <p:nvPr/>
        </p:nvSpPr>
        <p:spPr>
          <a:xfrm>
            <a:off x="6135172" y="4948952"/>
            <a:ext cx="7845623" cy="528161"/>
          </a:xfrm>
          <a:prstGeom prst="rect">
            <a:avLst/>
          </a:prstGeom>
          <a:solidFill>
            <a:srgbClr val="FFFFFF">
              <a:alpha val="4000"/>
            </a:srgbClr>
          </a:solidFill>
          <a:ln/>
        </p:spPr>
      </p:sp>
      <p:sp>
        <p:nvSpPr>
          <p:cNvPr id="22" name="Text 19"/>
          <p:cNvSpPr/>
          <p:nvPr/>
        </p:nvSpPr>
        <p:spPr>
          <a:xfrm>
            <a:off x="6319361" y="5066467"/>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Frontend Developer</a:t>
            </a:r>
            <a:endParaRPr lang="en-US" sz="1400" dirty="0"/>
          </a:p>
        </p:txBody>
      </p:sp>
      <p:sp>
        <p:nvSpPr>
          <p:cNvPr id="23" name="Text 20"/>
          <p:cNvSpPr/>
          <p:nvPr/>
        </p:nvSpPr>
        <p:spPr>
          <a:xfrm>
            <a:off x="8938022" y="5066467"/>
            <a:ext cx="224099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Create UI/UX dashboard</a:t>
            </a:r>
            <a:endParaRPr lang="en-US" sz="1400" dirty="0"/>
          </a:p>
        </p:txBody>
      </p:sp>
      <p:sp>
        <p:nvSpPr>
          <p:cNvPr id="24" name="Text 21"/>
          <p:cNvSpPr/>
          <p:nvPr/>
        </p:nvSpPr>
        <p:spPr>
          <a:xfrm>
            <a:off x="11552873" y="5066467"/>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Electron.js, React.js</a:t>
            </a:r>
            <a:endParaRPr lang="en-US" sz="1400" dirty="0"/>
          </a:p>
        </p:txBody>
      </p:sp>
      <p:sp>
        <p:nvSpPr>
          <p:cNvPr id="25" name="Shape 22"/>
          <p:cNvSpPr/>
          <p:nvPr/>
        </p:nvSpPr>
        <p:spPr>
          <a:xfrm>
            <a:off x="6135172" y="5477113"/>
            <a:ext cx="7845623" cy="1114425"/>
          </a:xfrm>
          <a:prstGeom prst="rect">
            <a:avLst/>
          </a:prstGeom>
          <a:solidFill>
            <a:srgbClr val="000000">
              <a:alpha val="4000"/>
            </a:srgbClr>
          </a:solidFill>
          <a:ln/>
        </p:spPr>
      </p:sp>
      <p:sp>
        <p:nvSpPr>
          <p:cNvPr id="26" name="Text 23"/>
          <p:cNvSpPr/>
          <p:nvPr/>
        </p:nvSpPr>
        <p:spPr>
          <a:xfrm>
            <a:off x="6319361" y="5594628"/>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Security Analyst</a:t>
            </a:r>
            <a:endParaRPr lang="en-US" sz="1400" dirty="0"/>
          </a:p>
        </p:txBody>
      </p:sp>
      <p:sp>
        <p:nvSpPr>
          <p:cNvPr id="27" name="Text 24"/>
          <p:cNvSpPr/>
          <p:nvPr/>
        </p:nvSpPr>
        <p:spPr>
          <a:xfrm>
            <a:off x="8938022" y="5594628"/>
            <a:ext cx="2240994" cy="879396"/>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Phishing pattern research, testing robustness</a:t>
            </a:r>
            <a:endParaRPr lang="en-US" sz="1400" dirty="0"/>
          </a:p>
        </p:txBody>
      </p:sp>
      <p:sp>
        <p:nvSpPr>
          <p:cNvPr id="28" name="Text 25"/>
          <p:cNvSpPr/>
          <p:nvPr/>
        </p:nvSpPr>
        <p:spPr>
          <a:xfrm>
            <a:off x="11552873" y="5594628"/>
            <a:ext cx="224480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Google Safe Browsing, VirusTotal API</a:t>
            </a:r>
            <a:endParaRPr lang="en-US" sz="1400" dirty="0"/>
          </a:p>
        </p:txBody>
      </p:sp>
      <p:sp>
        <p:nvSpPr>
          <p:cNvPr id="29" name="Shape 26"/>
          <p:cNvSpPr/>
          <p:nvPr/>
        </p:nvSpPr>
        <p:spPr>
          <a:xfrm>
            <a:off x="6135172" y="6591538"/>
            <a:ext cx="7845623" cy="821293"/>
          </a:xfrm>
          <a:prstGeom prst="rect">
            <a:avLst/>
          </a:prstGeom>
          <a:solidFill>
            <a:srgbClr val="FFFFFF">
              <a:alpha val="4000"/>
            </a:srgbClr>
          </a:solidFill>
          <a:ln/>
        </p:spPr>
      </p:sp>
      <p:sp>
        <p:nvSpPr>
          <p:cNvPr id="30" name="Text 27"/>
          <p:cNvSpPr/>
          <p:nvPr/>
        </p:nvSpPr>
        <p:spPr>
          <a:xfrm>
            <a:off x="6319361" y="6709053"/>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UI/UX Designer</a:t>
            </a:r>
            <a:endParaRPr lang="en-US" sz="1400" dirty="0"/>
          </a:p>
        </p:txBody>
      </p:sp>
      <p:sp>
        <p:nvSpPr>
          <p:cNvPr id="31" name="Text 28"/>
          <p:cNvSpPr/>
          <p:nvPr/>
        </p:nvSpPr>
        <p:spPr>
          <a:xfrm>
            <a:off x="8938022" y="6709053"/>
            <a:ext cx="2240994" cy="586264"/>
          </a:xfrm>
          <a:prstGeom prst="rect">
            <a:avLst/>
          </a:prstGeom>
          <a:noFill/>
          <a:ln/>
        </p:spPr>
        <p:txBody>
          <a:bodyPr wrap="squar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Design intuitive 3D animated dashboard</a:t>
            </a:r>
            <a:endParaRPr lang="en-US" sz="1400" dirty="0"/>
          </a:p>
        </p:txBody>
      </p:sp>
      <p:sp>
        <p:nvSpPr>
          <p:cNvPr id="32" name="Text 29"/>
          <p:cNvSpPr/>
          <p:nvPr/>
        </p:nvSpPr>
        <p:spPr>
          <a:xfrm>
            <a:off x="11552873" y="6709053"/>
            <a:ext cx="2244804" cy="293132"/>
          </a:xfrm>
          <a:prstGeom prst="rect">
            <a:avLst/>
          </a:prstGeom>
          <a:noFill/>
          <a:ln/>
        </p:spPr>
        <p:txBody>
          <a:bodyPr wrap="none" lIns="0" tIns="0" rIns="0" bIns="0" rtlCol="0" anchor="t"/>
          <a:lstStyle/>
          <a:p>
            <a:pPr marL="0" indent="0" algn="l">
              <a:lnSpc>
                <a:spcPts val="2300"/>
              </a:lnSpc>
              <a:buNone/>
            </a:pPr>
            <a:r>
              <a:rPr lang="en-US" sz="1400" dirty="0">
                <a:solidFill>
                  <a:srgbClr val="E5E0DF"/>
                </a:solidFill>
                <a:latin typeface="Inter" pitchFamily="34" charset="0"/>
                <a:ea typeface="Inter" pitchFamily="34" charset="-122"/>
                <a:cs typeface="Inter" pitchFamily="34" charset="-120"/>
              </a:rPr>
              <a:t>Figma, Lottie, Three.js</a:t>
            </a:r>
            <a:endParaRPr lang="en-US" sz="1400" dirty="0"/>
          </a:p>
        </p:txBody>
      </p:sp>
      <p:sp>
        <p:nvSpPr>
          <p:cNvPr id="33" name="Rectangle 32">
            <a:extLst>
              <a:ext uri="{FF2B5EF4-FFF2-40B4-BE49-F238E27FC236}">
                <a16:creationId xmlns:a16="http://schemas.microsoft.com/office/drawing/2014/main" id="{AE5CEA61-08DE-6671-290F-76211D6DEE5D}"/>
              </a:ext>
            </a:extLst>
          </p:cNvPr>
          <p:cNvSpPr/>
          <p:nvPr/>
        </p:nvSpPr>
        <p:spPr>
          <a:xfrm>
            <a:off x="12886267" y="7789333"/>
            <a:ext cx="1608666" cy="3272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656392" y="515660"/>
            <a:ext cx="5927884" cy="586026"/>
          </a:xfrm>
          <a:prstGeom prst="rect">
            <a:avLst/>
          </a:prstGeom>
          <a:noFill/>
          <a:ln/>
        </p:spPr>
        <p:txBody>
          <a:bodyPr wrap="none" lIns="0" tIns="0" rIns="0" bIns="0" rtlCol="0" anchor="t"/>
          <a:lstStyle/>
          <a:p>
            <a:pPr marL="0" indent="0" algn="l">
              <a:lnSpc>
                <a:spcPts val="4600"/>
              </a:lnSpc>
              <a:buNone/>
            </a:pPr>
            <a:r>
              <a:rPr lang="en-US" sz="3650" b="1" dirty="0">
                <a:solidFill>
                  <a:srgbClr val="FFFFFF"/>
                </a:solidFill>
                <a:latin typeface="Inter Bold" pitchFamily="34" charset="0"/>
                <a:ea typeface="Inter Bold" pitchFamily="34" charset="-122"/>
                <a:cs typeface="Inter Bold" pitchFamily="34" charset="-120"/>
              </a:rPr>
              <a:t>Step-by-Step Project Plan</a:t>
            </a:r>
            <a:endParaRPr lang="en-US" sz="3650" dirty="0"/>
          </a:p>
        </p:txBody>
      </p:sp>
      <p:pic>
        <p:nvPicPr>
          <p:cNvPr id="4" name="Image 1" descr="preencoded.png"/>
          <p:cNvPicPr>
            <a:picLocks noChangeAspect="1"/>
          </p:cNvPicPr>
          <p:nvPr/>
        </p:nvPicPr>
        <p:blipFill>
          <a:blip r:embed="rId4"/>
          <a:stretch>
            <a:fillRect/>
          </a:stretch>
        </p:blipFill>
        <p:spPr>
          <a:xfrm>
            <a:off x="656392" y="1382911"/>
            <a:ext cx="937617" cy="1380649"/>
          </a:xfrm>
          <a:prstGeom prst="rect">
            <a:avLst/>
          </a:prstGeom>
        </p:spPr>
      </p:pic>
      <p:sp>
        <p:nvSpPr>
          <p:cNvPr id="5" name="Text 1"/>
          <p:cNvSpPr/>
          <p:nvPr/>
        </p:nvSpPr>
        <p:spPr>
          <a:xfrm>
            <a:off x="1875234" y="1570434"/>
            <a:ext cx="2344222" cy="293013"/>
          </a:xfrm>
          <a:prstGeom prst="rect">
            <a:avLst/>
          </a:prstGeom>
          <a:noFill/>
          <a:ln/>
        </p:spPr>
        <p:txBody>
          <a:bodyPr wrap="none" lIns="0" tIns="0" rIns="0" bIns="0" rtlCol="0" anchor="t"/>
          <a:lstStyle/>
          <a:p>
            <a:pPr marL="0" indent="0" algn="l">
              <a:lnSpc>
                <a:spcPts val="2300"/>
              </a:lnSpc>
              <a:buNone/>
            </a:pPr>
            <a:r>
              <a:rPr lang="en-US" sz="1800" b="1" dirty="0">
                <a:solidFill>
                  <a:srgbClr val="E5E0DF"/>
                </a:solidFill>
                <a:latin typeface="Inter Bold" pitchFamily="34" charset="0"/>
                <a:ea typeface="Inter Bold" pitchFamily="34" charset="-122"/>
                <a:cs typeface="Inter Bold" pitchFamily="34" charset="-120"/>
              </a:rPr>
              <a:t>Dataset Collection</a:t>
            </a:r>
            <a:endParaRPr lang="en-US" sz="1800" dirty="0"/>
          </a:p>
        </p:txBody>
      </p:sp>
      <p:sp>
        <p:nvSpPr>
          <p:cNvPr id="6" name="Text 2"/>
          <p:cNvSpPr/>
          <p:nvPr/>
        </p:nvSpPr>
        <p:spPr>
          <a:xfrm>
            <a:off x="1875234" y="1975961"/>
            <a:ext cx="6612374" cy="600075"/>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Gather data from public phishing and spam repositories and anonymized emails for training.</a:t>
            </a:r>
            <a:endParaRPr lang="en-US" sz="1450" dirty="0"/>
          </a:p>
        </p:txBody>
      </p:sp>
      <p:pic>
        <p:nvPicPr>
          <p:cNvPr id="7" name="Image 2" descr="preencoded.png"/>
          <p:cNvPicPr>
            <a:picLocks noChangeAspect="1"/>
          </p:cNvPicPr>
          <p:nvPr/>
        </p:nvPicPr>
        <p:blipFill>
          <a:blip r:embed="rId5"/>
          <a:stretch>
            <a:fillRect/>
          </a:stretch>
        </p:blipFill>
        <p:spPr>
          <a:xfrm>
            <a:off x="656392" y="2763560"/>
            <a:ext cx="937617" cy="1380649"/>
          </a:xfrm>
          <a:prstGeom prst="rect">
            <a:avLst/>
          </a:prstGeom>
        </p:spPr>
      </p:pic>
      <p:sp>
        <p:nvSpPr>
          <p:cNvPr id="8" name="Text 3"/>
          <p:cNvSpPr/>
          <p:nvPr/>
        </p:nvSpPr>
        <p:spPr>
          <a:xfrm>
            <a:off x="1875234" y="2951083"/>
            <a:ext cx="2694980" cy="293013"/>
          </a:xfrm>
          <a:prstGeom prst="rect">
            <a:avLst/>
          </a:prstGeom>
          <a:noFill/>
          <a:ln/>
        </p:spPr>
        <p:txBody>
          <a:bodyPr wrap="none" lIns="0" tIns="0" rIns="0" bIns="0" rtlCol="0" anchor="t"/>
          <a:lstStyle/>
          <a:p>
            <a:pPr marL="0" indent="0" algn="l">
              <a:lnSpc>
                <a:spcPts val="2300"/>
              </a:lnSpc>
              <a:buNone/>
            </a:pPr>
            <a:r>
              <a:rPr lang="en-US" sz="1800" b="1" dirty="0">
                <a:solidFill>
                  <a:srgbClr val="E5E0DF"/>
                </a:solidFill>
                <a:latin typeface="Inter Bold" pitchFamily="34" charset="0"/>
                <a:ea typeface="Inter Bold" pitchFamily="34" charset="-122"/>
                <a:cs typeface="Inter Bold" pitchFamily="34" charset="-120"/>
              </a:rPr>
              <a:t>ML Model Development</a:t>
            </a:r>
            <a:endParaRPr lang="en-US" sz="1800" dirty="0"/>
          </a:p>
        </p:txBody>
      </p:sp>
      <p:sp>
        <p:nvSpPr>
          <p:cNvPr id="9" name="Text 4"/>
          <p:cNvSpPr/>
          <p:nvPr/>
        </p:nvSpPr>
        <p:spPr>
          <a:xfrm>
            <a:off x="1875234" y="3356610"/>
            <a:ext cx="6612374" cy="600075"/>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Clean text, extract features including TF-IDF and URL metadata, then train with Logistic Regression or BERT.</a:t>
            </a:r>
            <a:endParaRPr lang="en-US" sz="1450" dirty="0"/>
          </a:p>
        </p:txBody>
      </p:sp>
      <p:pic>
        <p:nvPicPr>
          <p:cNvPr id="10" name="Image 3" descr="preencoded.png"/>
          <p:cNvPicPr>
            <a:picLocks noChangeAspect="1"/>
          </p:cNvPicPr>
          <p:nvPr/>
        </p:nvPicPr>
        <p:blipFill>
          <a:blip r:embed="rId6"/>
          <a:stretch>
            <a:fillRect/>
          </a:stretch>
        </p:blipFill>
        <p:spPr>
          <a:xfrm>
            <a:off x="656392" y="4144208"/>
            <a:ext cx="937617" cy="1380649"/>
          </a:xfrm>
          <a:prstGeom prst="rect">
            <a:avLst/>
          </a:prstGeom>
        </p:spPr>
      </p:pic>
      <p:sp>
        <p:nvSpPr>
          <p:cNvPr id="11" name="Text 5"/>
          <p:cNvSpPr/>
          <p:nvPr/>
        </p:nvSpPr>
        <p:spPr>
          <a:xfrm>
            <a:off x="1875234" y="4331732"/>
            <a:ext cx="2344222" cy="293013"/>
          </a:xfrm>
          <a:prstGeom prst="rect">
            <a:avLst/>
          </a:prstGeom>
          <a:noFill/>
          <a:ln/>
        </p:spPr>
        <p:txBody>
          <a:bodyPr wrap="none" lIns="0" tIns="0" rIns="0" bIns="0" rtlCol="0" anchor="t"/>
          <a:lstStyle/>
          <a:p>
            <a:pPr marL="0" indent="0" algn="l">
              <a:lnSpc>
                <a:spcPts val="2300"/>
              </a:lnSpc>
              <a:buNone/>
            </a:pPr>
            <a:r>
              <a:rPr lang="en-US" sz="1800" b="1" dirty="0">
                <a:solidFill>
                  <a:srgbClr val="E5E0DF"/>
                </a:solidFill>
                <a:latin typeface="Inter Bold" pitchFamily="34" charset="0"/>
                <a:ea typeface="Inter Bold" pitchFamily="34" charset="-122"/>
                <a:cs typeface="Inter Bold" pitchFamily="34" charset="-120"/>
              </a:rPr>
              <a:t>Email Fetcher Script</a:t>
            </a:r>
            <a:endParaRPr lang="en-US" sz="1800" dirty="0"/>
          </a:p>
        </p:txBody>
      </p:sp>
      <p:sp>
        <p:nvSpPr>
          <p:cNvPr id="12" name="Text 6"/>
          <p:cNvSpPr/>
          <p:nvPr/>
        </p:nvSpPr>
        <p:spPr>
          <a:xfrm>
            <a:off x="1875234" y="4737259"/>
            <a:ext cx="6612374" cy="600075"/>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Connect to email inbox, fetch new messages, predict threat levels, and trigger alerts.</a:t>
            </a:r>
            <a:endParaRPr lang="en-US" sz="1450" dirty="0"/>
          </a:p>
        </p:txBody>
      </p:sp>
      <p:pic>
        <p:nvPicPr>
          <p:cNvPr id="13" name="Image 4" descr="preencoded.png"/>
          <p:cNvPicPr>
            <a:picLocks noChangeAspect="1"/>
          </p:cNvPicPr>
          <p:nvPr/>
        </p:nvPicPr>
        <p:blipFill>
          <a:blip r:embed="rId7"/>
          <a:stretch>
            <a:fillRect/>
          </a:stretch>
        </p:blipFill>
        <p:spPr>
          <a:xfrm>
            <a:off x="656392" y="5524857"/>
            <a:ext cx="937617" cy="1380649"/>
          </a:xfrm>
          <a:prstGeom prst="rect">
            <a:avLst/>
          </a:prstGeom>
        </p:spPr>
      </p:pic>
      <p:sp>
        <p:nvSpPr>
          <p:cNvPr id="14" name="Text 7"/>
          <p:cNvSpPr/>
          <p:nvPr/>
        </p:nvSpPr>
        <p:spPr>
          <a:xfrm>
            <a:off x="1875234" y="5712381"/>
            <a:ext cx="2994541" cy="293013"/>
          </a:xfrm>
          <a:prstGeom prst="rect">
            <a:avLst/>
          </a:prstGeom>
          <a:noFill/>
          <a:ln/>
        </p:spPr>
        <p:txBody>
          <a:bodyPr wrap="none" lIns="0" tIns="0" rIns="0" bIns="0" rtlCol="0" anchor="t"/>
          <a:lstStyle/>
          <a:p>
            <a:pPr marL="0" indent="0" algn="l">
              <a:lnSpc>
                <a:spcPts val="2300"/>
              </a:lnSpc>
              <a:buNone/>
            </a:pPr>
            <a:r>
              <a:rPr lang="en-US" sz="1800" b="1" dirty="0">
                <a:solidFill>
                  <a:srgbClr val="E5E0DF"/>
                </a:solidFill>
                <a:latin typeface="Inter Bold" pitchFamily="34" charset="0"/>
                <a:ea typeface="Inter Bold" pitchFamily="34" charset="-122"/>
                <a:cs typeface="Inter Bold" pitchFamily="34" charset="-120"/>
              </a:rPr>
              <a:t>Dashboard &amp; Notifications</a:t>
            </a:r>
            <a:endParaRPr lang="en-US" sz="1800" dirty="0"/>
          </a:p>
        </p:txBody>
      </p:sp>
      <p:sp>
        <p:nvSpPr>
          <p:cNvPr id="15" name="Text 8"/>
          <p:cNvSpPr/>
          <p:nvPr/>
        </p:nvSpPr>
        <p:spPr>
          <a:xfrm>
            <a:off x="1875234" y="6117908"/>
            <a:ext cx="6612374" cy="600075"/>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Build an Electron &amp; React dashboard with live alerts and toast notifications for threats.</a:t>
            </a:r>
            <a:endParaRPr lang="en-US" sz="1450" dirty="0"/>
          </a:p>
        </p:txBody>
      </p:sp>
      <p:sp>
        <p:nvSpPr>
          <p:cNvPr id="16" name="Text 9"/>
          <p:cNvSpPr/>
          <p:nvPr/>
        </p:nvSpPr>
        <p:spPr>
          <a:xfrm>
            <a:off x="656392" y="7116485"/>
            <a:ext cx="7831217" cy="600075"/>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Inter" pitchFamily="34" charset="0"/>
                <a:ea typeface="Inter" pitchFamily="34" charset="-122"/>
                <a:cs typeface="Inter" pitchFamily="34" charset="-120"/>
              </a:rPr>
              <a:t>The project is designed for modular development with clear milestones for integration and testing.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81344"/>
            <a:ext cx="9640252"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Unique Selling Propositions (USPs)</a:t>
            </a:r>
            <a:endParaRPr lang="en-US" sz="4450" dirty="0"/>
          </a:p>
        </p:txBody>
      </p:sp>
      <p:sp>
        <p:nvSpPr>
          <p:cNvPr id="3" name="Text 1"/>
          <p:cNvSpPr/>
          <p:nvPr/>
        </p:nvSpPr>
        <p:spPr>
          <a:xfrm>
            <a:off x="793790" y="3457099"/>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Real-Time &amp; Autonomous</a:t>
            </a:r>
            <a:endParaRPr lang="en-US" sz="2200" dirty="0"/>
          </a:p>
        </p:txBody>
      </p:sp>
      <p:sp>
        <p:nvSpPr>
          <p:cNvPr id="4" name="Text 2"/>
          <p:cNvSpPr/>
          <p:nvPr/>
        </p:nvSpPr>
        <p:spPr>
          <a:xfrm>
            <a:off x="793790" y="4392573"/>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No manual input required; continuously scans emails with immediate detection and alerts.</a:t>
            </a:r>
            <a:endParaRPr lang="en-US" sz="1750" dirty="0"/>
          </a:p>
        </p:txBody>
      </p:sp>
      <p:sp>
        <p:nvSpPr>
          <p:cNvPr id="5" name="Text 3"/>
          <p:cNvSpPr/>
          <p:nvPr/>
        </p:nvSpPr>
        <p:spPr>
          <a:xfrm>
            <a:off x="4200406" y="3457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Explainable AI</a:t>
            </a:r>
            <a:endParaRPr lang="en-US" sz="2200" dirty="0"/>
          </a:p>
        </p:txBody>
      </p:sp>
      <p:sp>
        <p:nvSpPr>
          <p:cNvPr id="6" name="Text 4"/>
          <p:cNvSpPr/>
          <p:nvPr/>
        </p:nvSpPr>
        <p:spPr>
          <a:xfrm>
            <a:off x="4200406" y="4038243"/>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Users can see the reason behind flagged emails, enhancing trust and understanding.</a:t>
            </a:r>
            <a:endParaRPr lang="en-US" sz="1750" dirty="0"/>
          </a:p>
        </p:txBody>
      </p:sp>
      <p:sp>
        <p:nvSpPr>
          <p:cNvPr id="7" name="Text 5"/>
          <p:cNvSpPr/>
          <p:nvPr/>
        </p:nvSpPr>
        <p:spPr>
          <a:xfrm>
            <a:off x="7607022" y="3457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Offline &amp; Secure</a:t>
            </a:r>
            <a:endParaRPr lang="en-US" sz="2200" dirty="0"/>
          </a:p>
        </p:txBody>
      </p:sp>
      <p:sp>
        <p:nvSpPr>
          <p:cNvPr id="8" name="Text 6"/>
          <p:cNvSpPr/>
          <p:nvPr/>
        </p:nvSpPr>
        <p:spPr>
          <a:xfrm>
            <a:off x="7607022" y="4038243"/>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Operates locally after training to protect privacy; no data leaves the user’s device.</a:t>
            </a:r>
            <a:endParaRPr lang="en-US" sz="1750" dirty="0"/>
          </a:p>
        </p:txBody>
      </p:sp>
      <p:sp>
        <p:nvSpPr>
          <p:cNvPr id="9" name="Text 7"/>
          <p:cNvSpPr/>
          <p:nvPr/>
        </p:nvSpPr>
        <p:spPr>
          <a:xfrm>
            <a:off x="11013638" y="3457099"/>
            <a:ext cx="2845594" cy="70866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Multi-Platform Integration</a:t>
            </a:r>
            <a:endParaRPr lang="en-US" sz="2200" dirty="0"/>
          </a:p>
        </p:txBody>
      </p:sp>
      <p:sp>
        <p:nvSpPr>
          <p:cNvPr id="10" name="Text 8"/>
          <p:cNvSpPr/>
          <p:nvPr/>
        </p:nvSpPr>
        <p:spPr>
          <a:xfrm>
            <a:off x="11013638" y="4392573"/>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Compatible with Gmail, Outlook, and Yahoo accounts for extensive coverage.</a:t>
            </a:r>
            <a:endParaRPr lang="en-US" sz="1750" dirty="0"/>
          </a:p>
        </p:txBody>
      </p:sp>
      <p:sp>
        <p:nvSpPr>
          <p:cNvPr id="11" name="Rectangle 10">
            <a:extLst>
              <a:ext uri="{FF2B5EF4-FFF2-40B4-BE49-F238E27FC236}">
                <a16:creationId xmlns:a16="http://schemas.microsoft.com/office/drawing/2014/main" id="{7CD3ECD1-AE47-D8C2-E698-CC8EA2294066}"/>
              </a:ext>
            </a:extLst>
          </p:cNvPr>
          <p:cNvSpPr/>
          <p:nvPr/>
        </p:nvSpPr>
        <p:spPr>
          <a:xfrm>
            <a:off x="12784668" y="7687733"/>
            <a:ext cx="1744132" cy="5418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882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Future Scope and Enhancements</a:t>
            </a:r>
            <a:endParaRPr lang="en-US" sz="4450" dirty="0"/>
          </a:p>
        </p:txBody>
      </p:sp>
      <p:sp>
        <p:nvSpPr>
          <p:cNvPr id="4" name="Shape 1"/>
          <p:cNvSpPr/>
          <p:nvPr/>
        </p:nvSpPr>
        <p:spPr>
          <a:xfrm>
            <a:off x="793790" y="2836545"/>
            <a:ext cx="3664863" cy="2402324"/>
          </a:xfrm>
          <a:prstGeom prst="roundRect">
            <a:avLst>
              <a:gd name="adj" fmla="val 3966"/>
            </a:avLst>
          </a:prstGeom>
          <a:solidFill>
            <a:srgbClr val="110080"/>
          </a:solidFill>
          <a:ln w="7620">
            <a:solidFill>
              <a:srgbClr val="2A1999"/>
            </a:solidFill>
            <a:prstDash val="solid"/>
          </a:ln>
        </p:spPr>
      </p:sp>
      <p:sp>
        <p:nvSpPr>
          <p:cNvPr id="5" name="Text 2"/>
          <p:cNvSpPr/>
          <p:nvPr/>
        </p:nvSpPr>
        <p:spPr>
          <a:xfrm>
            <a:off x="1028224" y="3070979"/>
            <a:ext cx="3195995" cy="708660"/>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Cross-Platform Messaging</a:t>
            </a:r>
            <a:endParaRPr lang="en-US" sz="2200" dirty="0"/>
          </a:p>
        </p:txBody>
      </p:sp>
      <p:sp>
        <p:nvSpPr>
          <p:cNvPr id="6" name="Text 3"/>
          <p:cNvSpPr/>
          <p:nvPr/>
        </p:nvSpPr>
        <p:spPr>
          <a:xfrm>
            <a:off x="1028224" y="3915728"/>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Extend threat detection to WhatsApp and Telegram links to cover messaging apps.</a:t>
            </a:r>
            <a:endParaRPr lang="en-US" sz="1750" dirty="0"/>
          </a:p>
        </p:txBody>
      </p:sp>
      <p:sp>
        <p:nvSpPr>
          <p:cNvPr id="7" name="Shape 4"/>
          <p:cNvSpPr/>
          <p:nvPr/>
        </p:nvSpPr>
        <p:spPr>
          <a:xfrm>
            <a:off x="4685467" y="2836545"/>
            <a:ext cx="3664863" cy="2402324"/>
          </a:xfrm>
          <a:prstGeom prst="roundRect">
            <a:avLst>
              <a:gd name="adj" fmla="val 3966"/>
            </a:avLst>
          </a:prstGeom>
          <a:solidFill>
            <a:srgbClr val="110080"/>
          </a:solidFill>
          <a:ln w="7620">
            <a:solidFill>
              <a:srgbClr val="2A1999"/>
            </a:solidFill>
            <a:prstDash val="solid"/>
          </a:ln>
        </p:spPr>
      </p:sp>
      <p:sp>
        <p:nvSpPr>
          <p:cNvPr id="8" name="Text 5"/>
          <p:cNvSpPr/>
          <p:nvPr/>
        </p:nvSpPr>
        <p:spPr>
          <a:xfrm>
            <a:off x="4919901" y="3070979"/>
            <a:ext cx="3195995" cy="708660"/>
          </a:xfrm>
          <a:prstGeom prst="rect">
            <a:avLst/>
          </a:prstGeom>
          <a:noFill/>
          <a:ln/>
        </p:spPr>
        <p:txBody>
          <a:bodyPr wrap="squar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Image-Based Phishing Detection</a:t>
            </a:r>
            <a:endParaRPr lang="en-US" sz="2200" dirty="0"/>
          </a:p>
        </p:txBody>
      </p:sp>
      <p:sp>
        <p:nvSpPr>
          <p:cNvPr id="9" name="Text 6"/>
          <p:cNvSpPr/>
          <p:nvPr/>
        </p:nvSpPr>
        <p:spPr>
          <a:xfrm>
            <a:off x="4919901" y="3915728"/>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Implement OCR to detect malicious images embedded in emails.</a:t>
            </a:r>
            <a:endParaRPr lang="en-US" sz="1750" dirty="0"/>
          </a:p>
        </p:txBody>
      </p:sp>
      <p:sp>
        <p:nvSpPr>
          <p:cNvPr id="10" name="Shape 7"/>
          <p:cNvSpPr/>
          <p:nvPr/>
        </p:nvSpPr>
        <p:spPr>
          <a:xfrm>
            <a:off x="793790" y="5465683"/>
            <a:ext cx="7556421" cy="1685092"/>
          </a:xfrm>
          <a:prstGeom prst="roundRect">
            <a:avLst>
              <a:gd name="adj" fmla="val 5654"/>
            </a:avLst>
          </a:prstGeom>
          <a:solidFill>
            <a:srgbClr val="110080"/>
          </a:solidFill>
          <a:ln w="7620">
            <a:solidFill>
              <a:srgbClr val="2A1999"/>
            </a:solidFill>
            <a:prstDash val="solid"/>
          </a:ln>
        </p:spPr>
      </p:sp>
      <p:sp>
        <p:nvSpPr>
          <p:cNvPr id="11" name="Text 8"/>
          <p:cNvSpPr/>
          <p:nvPr/>
        </p:nvSpPr>
        <p:spPr>
          <a:xfrm>
            <a:off x="1028224" y="570011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E0DF"/>
                </a:solidFill>
                <a:latin typeface="Inter Bold" pitchFamily="34" charset="0"/>
                <a:ea typeface="Inter Bold" pitchFamily="34" charset="-122"/>
                <a:cs typeface="Inter Bold" pitchFamily="34" charset="-120"/>
              </a:rPr>
              <a:t>AI Voice Alerts</a:t>
            </a:r>
            <a:endParaRPr lang="en-US" sz="2200" dirty="0"/>
          </a:p>
        </p:txBody>
      </p:sp>
      <p:sp>
        <p:nvSpPr>
          <p:cNvPr id="12" name="Text 9"/>
          <p:cNvSpPr/>
          <p:nvPr/>
        </p:nvSpPr>
        <p:spPr>
          <a:xfrm>
            <a:off x="1028224" y="6190536"/>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Provide auditory notifications for vision-impaired users for enhanced accessibility.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54567"/>
            <a:ext cx="7258883"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Next Steps and Resources</a:t>
            </a:r>
            <a:endParaRPr lang="en-US" sz="4450" dirty="0"/>
          </a:p>
        </p:txBody>
      </p:sp>
      <p:sp>
        <p:nvSpPr>
          <p:cNvPr id="4" name="Text 1"/>
          <p:cNvSpPr/>
          <p:nvPr/>
        </p:nvSpPr>
        <p:spPr>
          <a:xfrm>
            <a:off x="793790" y="520350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The next phase involves preparing and sharing the core code files, the training notebooks for the AI models, and the detailed Figma designs for the 3D animated dashboard. These resources will support development, testing, and further UI/UX refinement.</a:t>
            </a:r>
            <a:endParaRPr lang="en-US" sz="1750" dirty="0"/>
          </a:p>
        </p:txBody>
      </p:sp>
      <p:sp>
        <p:nvSpPr>
          <p:cNvPr id="5" name="Text 2"/>
          <p:cNvSpPr/>
          <p:nvPr/>
        </p:nvSpPr>
        <p:spPr>
          <a:xfrm>
            <a:off x="793790" y="654736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Feel free to reach out to request these files or discuss any customization needs tailored to your organization.</a:t>
            </a:r>
            <a:endParaRPr lang="en-US" sz="1750" dirty="0"/>
          </a:p>
        </p:txBody>
      </p:sp>
      <p:sp>
        <p:nvSpPr>
          <p:cNvPr id="6" name="Rectangle 5">
            <a:extLst>
              <a:ext uri="{FF2B5EF4-FFF2-40B4-BE49-F238E27FC236}">
                <a16:creationId xmlns:a16="http://schemas.microsoft.com/office/drawing/2014/main" id="{DADED241-3D07-C27E-51AB-469490B0A903}"/>
              </a:ext>
            </a:extLst>
          </p:cNvPr>
          <p:cNvSpPr/>
          <p:nvPr/>
        </p:nvSpPr>
        <p:spPr>
          <a:xfrm>
            <a:off x="12767733" y="7687733"/>
            <a:ext cx="1744133" cy="5418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667DB-B0A3-1763-4090-7F929B7951B6}"/>
              </a:ext>
            </a:extLst>
          </p:cNvPr>
          <p:cNvSpPr txBox="1"/>
          <p:nvPr/>
        </p:nvSpPr>
        <p:spPr>
          <a:xfrm>
            <a:off x="4673600" y="4231733"/>
            <a:ext cx="7315200" cy="369332"/>
          </a:xfrm>
          <a:prstGeom prst="rect">
            <a:avLst/>
          </a:prstGeom>
          <a:noFill/>
        </p:spPr>
        <p:txBody>
          <a:bodyPr wrap="square">
            <a:spAutoFit/>
          </a:bodyPr>
          <a:lstStyle/>
          <a:p>
            <a:r>
              <a:rPr lang="en-IN" dirty="0">
                <a:solidFill>
                  <a:schemeClr val="bg1"/>
                </a:solidFill>
              </a:rPr>
              <a:t>https://github.com/aryanraghuavnshi31/Innothon2.0</a:t>
            </a:r>
          </a:p>
        </p:txBody>
      </p:sp>
      <p:sp>
        <p:nvSpPr>
          <p:cNvPr id="5" name="TextBox 4">
            <a:extLst>
              <a:ext uri="{FF2B5EF4-FFF2-40B4-BE49-F238E27FC236}">
                <a16:creationId xmlns:a16="http://schemas.microsoft.com/office/drawing/2014/main" id="{DFFE8016-94CB-DDDB-3DF0-054C795E0BC9}"/>
              </a:ext>
            </a:extLst>
          </p:cNvPr>
          <p:cNvSpPr txBox="1"/>
          <p:nvPr/>
        </p:nvSpPr>
        <p:spPr>
          <a:xfrm>
            <a:off x="5842000" y="2660134"/>
            <a:ext cx="7315200" cy="800219"/>
          </a:xfrm>
          <a:prstGeom prst="rect">
            <a:avLst/>
          </a:prstGeom>
          <a:noFill/>
        </p:spPr>
        <p:txBody>
          <a:bodyPr wrap="square">
            <a:spAutoFit/>
          </a:bodyPr>
          <a:lstStyle/>
          <a:p>
            <a:r>
              <a:rPr lang="en-IN" sz="4600" dirty="0">
                <a:solidFill>
                  <a:schemeClr val="bg1"/>
                </a:solidFill>
              </a:rPr>
              <a:t>Thank you</a:t>
            </a:r>
          </a:p>
        </p:txBody>
      </p:sp>
      <p:sp>
        <p:nvSpPr>
          <p:cNvPr id="6" name="Rectangle 5">
            <a:extLst>
              <a:ext uri="{FF2B5EF4-FFF2-40B4-BE49-F238E27FC236}">
                <a16:creationId xmlns:a16="http://schemas.microsoft.com/office/drawing/2014/main" id="{71D2EECF-DAF2-B539-BE43-6B1834CF9A48}"/>
              </a:ext>
            </a:extLst>
          </p:cNvPr>
          <p:cNvSpPr/>
          <p:nvPr/>
        </p:nvSpPr>
        <p:spPr>
          <a:xfrm>
            <a:off x="12852400" y="7738533"/>
            <a:ext cx="1778000" cy="4910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2380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614</Words>
  <Application>Microsoft Office PowerPoint</Application>
  <PresentationFormat>Custom</PresentationFormat>
  <Paragraphs>79</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Aryan raghuvanshi</cp:lastModifiedBy>
  <cp:revision>4</cp:revision>
  <dcterms:created xsi:type="dcterms:W3CDTF">2025-05-10T03:12:07Z</dcterms:created>
  <dcterms:modified xsi:type="dcterms:W3CDTF">2025-05-11T02:36:18Z</dcterms:modified>
</cp:coreProperties>
</file>